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87" r:id="rId4"/>
    <p:sldId id="270" r:id="rId5"/>
    <p:sldId id="272" r:id="rId6"/>
    <p:sldId id="271" r:id="rId7"/>
    <p:sldId id="275" r:id="rId8"/>
    <p:sldId id="279" r:id="rId9"/>
    <p:sldId id="288" r:id="rId10"/>
    <p:sldId id="290" r:id="rId11"/>
    <p:sldId id="295" r:id="rId12"/>
    <p:sldId id="292" r:id="rId13"/>
    <p:sldId id="291" r:id="rId14"/>
    <p:sldId id="289" r:id="rId15"/>
    <p:sldId id="284" r:id="rId16"/>
    <p:sldId id="293" r:id="rId17"/>
    <p:sldId id="294" r:id="rId18"/>
    <p:sldId id="286" r:id="rId19"/>
    <p:sldId id="28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22A35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41057706401284"/>
          <c:y val="0.10241911881293932"/>
          <c:w val="0.55963511032346447"/>
          <c:h val="0.777419834776552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AD7-4C90-B309-F8756217C710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D7-4C90-B309-F8756217C710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AD7-4C90-B309-F8756217C710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HHHs</c:v>
                </c:pt>
                <c:pt idx="1">
                  <c:v>wives</c:v>
                </c:pt>
                <c:pt idx="2">
                  <c:v>sons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70</c:v>
                </c:pt>
                <c:pt idx="1">
                  <c:v>15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D7-4C90-B309-F8756217C7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177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145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8263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168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710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3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58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4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0614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401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11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8F7D8-43E1-440E-BC80-0856F2638C46}" type="datetimeFigureOut">
              <a:rPr lang="en-GB" smtClean="0"/>
              <a:t>15/05/2019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11D1B-6487-421C-9578-53AD0849F1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22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microsoft.com/office/2007/relationships/hdphoto" Target="../media/hdphoto2.wdp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9.png"/><Relationship Id="rId3" Type="http://schemas.openxmlformats.org/officeDocument/2006/relationships/image" Target="../media/image32.png"/><Relationship Id="rId7" Type="http://schemas.openxmlformats.org/officeDocument/2006/relationships/image" Target="../media/image24.png"/><Relationship Id="rId12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5" Type="http://schemas.openxmlformats.org/officeDocument/2006/relationships/image" Target="../media/image40.jpeg"/><Relationship Id="rId10" Type="http://schemas.openxmlformats.org/officeDocument/2006/relationships/image" Target="../media/image36.png"/><Relationship Id="rId4" Type="http://schemas.openxmlformats.org/officeDocument/2006/relationships/image" Target="../media/image33.png"/><Relationship Id="rId9" Type="http://schemas.openxmlformats.org/officeDocument/2006/relationships/image" Target="../media/image35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1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700" y="-6059714"/>
            <a:ext cx="12458700" cy="16611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571624" y="4833264"/>
            <a:ext cx="3254828" cy="1382486"/>
          </a:xfrm>
          <a:prstGeom prst="rect">
            <a:avLst/>
          </a:prstGeom>
          <a:solidFill>
            <a:srgbClr val="222A35">
              <a:alpha val="89804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84538" y="569369"/>
            <a:ext cx="9144000" cy="2387600"/>
          </a:xfrm>
          <a:solidFill>
            <a:srgbClr val="222A35">
              <a:alpha val="63922"/>
            </a:srgbClr>
          </a:solidFill>
          <a:ln w="57150">
            <a:solidFill>
              <a:schemeClr val="tx1"/>
            </a:solidFill>
          </a:ln>
        </p:spPr>
        <p:txBody>
          <a:bodyPr anchor="ctr">
            <a:normAutofit fontScale="90000"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/>
            </a:r>
            <a:br>
              <a:rPr lang="en-GB" dirty="0" smtClean="0">
                <a:solidFill>
                  <a:schemeClr val="bg1"/>
                </a:solidFill>
              </a:rPr>
            </a:br>
            <a:r>
              <a:rPr lang="en-GB" b="1" dirty="0" smtClean="0">
                <a:solidFill>
                  <a:schemeClr val="bg1"/>
                </a:solidFill>
              </a:rPr>
              <a:t>On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chemeClr val="bg1"/>
                </a:solidFill>
              </a:rPr>
              <a:t>smallholder </a:t>
            </a:r>
            <a:r>
              <a:rPr lang="en-GB" b="1" dirty="0">
                <a:solidFill>
                  <a:schemeClr val="bg1"/>
                </a:solidFill>
              </a:rPr>
              <a:t>farm and farmer diversity</a:t>
            </a:r>
            <a:r>
              <a:rPr lang="en-GB" dirty="0">
                <a:solidFill>
                  <a:schemeClr val="bg1"/>
                </a:solidFill>
              </a:rPr>
              <a:t/>
            </a:r>
            <a:br>
              <a:rPr lang="en-GB" dirty="0">
                <a:solidFill>
                  <a:schemeClr val="bg1"/>
                </a:solidFill>
              </a:rPr>
            </a:b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9858" y="4833264"/>
            <a:ext cx="2605766" cy="1382486"/>
          </a:xfrm>
          <a:solidFill>
            <a:srgbClr val="222A35">
              <a:alpha val="63922"/>
            </a:srgbClr>
          </a:solidFill>
          <a:ln w="38100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Mirja Michalscheck 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May, 15</a:t>
            </a:r>
            <a:r>
              <a:rPr lang="en-GB" baseline="30000" dirty="0" smtClean="0">
                <a:solidFill>
                  <a:schemeClr val="bg1"/>
                </a:solidFill>
              </a:rPr>
              <a:t>th</a:t>
            </a:r>
            <a:r>
              <a:rPr lang="en-GB" dirty="0" smtClean="0">
                <a:solidFill>
                  <a:schemeClr val="bg1"/>
                </a:solidFill>
              </a:rPr>
              <a:t> 2019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656114" y="3383534"/>
            <a:ext cx="7078844" cy="996878"/>
          </a:xfrm>
          <a:prstGeom prst="rect">
            <a:avLst/>
          </a:prstGeom>
          <a:solidFill>
            <a:srgbClr val="222A35">
              <a:alpha val="63922"/>
            </a:srgbClr>
          </a:solidFill>
          <a:ln w="38100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solidFill>
                  <a:schemeClr val="bg1"/>
                </a:solidFill>
              </a:rPr>
              <a:t>Applicability of </a:t>
            </a:r>
            <a:r>
              <a:rPr lang="en-GB" sz="3200" b="1" dirty="0" smtClean="0">
                <a:solidFill>
                  <a:schemeClr val="bg1"/>
                </a:solidFill>
              </a:rPr>
              <a:t>AR typologies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817" y="4933682"/>
            <a:ext cx="2728441" cy="118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Adoption model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" y="1532709"/>
            <a:ext cx="9875520" cy="46939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8286" y="1375954"/>
            <a:ext cx="5573485" cy="497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199017" y="4380411"/>
            <a:ext cx="1358537" cy="757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10607040" y="6284376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Thesis: p.15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07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Matrix: farm and farmer diversity</a:t>
            </a:r>
            <a:endParaRPr lang="en-GB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1349" y="1532709"/>
            <a:ext cx="8029302" cy="490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4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Leaf stripping (maize leafs </a:t>
            </a:r>
            <a:r>
              <a:rPr lang="en-GB" b="1" dirty="0" smtClean="0">
                <a:sym typeface="Wingdings" panose="05000000000000000000" pitchFamily="2" charset="2"/>
              </a:rPr>
              <a:t> livestock feed)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medium-resource endowed household (ruminants)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Who feeds the animals?</a:t>
            </a:r>
          </a:p>
          <a:p>
            <a:r>
              <a:rPr lang="en-GB" b="1" dirty="0" smtClean="0">
                <a:sym typeface="Wingdings" panose="05000000000000000000" pitchFamily="2" charset="2"/>
              </a:rPr>
              <a:t>Groundnut spacing (yield-fodder-weeding labour)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Who grows groundnuts? (LRE-HRE)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Who does the planting?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Who usually does the weeding?</a:t>
            </a:r>
          </a:p>
          <a:p>
            <a:pPr marL="457200" lvl="1" indent="0">
              <a:buNone/>
            </a:pPr>
            <a:endParaRPr lang="en-GB" sz="4000" b="1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en-GB" sz="4000" b="1" dirty="0" smtClean="0">
                <a:sym typeface="Wingdings" panose="05000000000000000000" pitchFamily="2" charset="2"/>
              </a:rPr>
              <a:t>At project-level: whom are we targeting?</a:t>
            </a:r>
          </a:p>
          <a:p>
            <a:endParaRPr lang="en-GB" dirty="0" smtClean="0">
              <a:sym typeface="Wingdings" panose="05000000000000000000" pitchFamily="2" charset="2"/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33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Research for Development: 3 questions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290828" y="1480376"/>
            <a:ext cx="8447532" cy="471011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90828" y="1480376"/>
            <a:ext cx="3363468" cy="2104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825496" y="3726752"/>
            <a:ext cx="908304" cy="543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3733800" y="5181220"/>
            <a:ext cx="920496" cy="420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672524" y="1385965"/>
            <a:ext cx="4237766" cy="1857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317748" y="3584448"/>
            <a:ext cx="920496" cy="420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5123451" y="2748313"/>
            <a:ext cx="945294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5400000">
            <a:off x="6194343" y="2555031"/>
            <a:ext cx="1150901" cy="725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 rot="5036215">
            <a:off x="6462221" y="3245389"/>
            <a:ext cx="617823" cy="403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 rot="5400000">
            <a:off x="8536944" y="4865691"/>
            <a:ext cx="492693" cy="112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 rot="5400000">
            <a:off x="6799897" y="4477325"/>
            <a:ext cx="204598" cy="1612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 rot="5400000">
            <a:off x="5442086" y="5228558"/>
            <a:ext cx="292035" cy="1612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 rot="5400000">
            <a:off x="5331085" y="4815805"/>
            <a:ext cx="446340" cy="1680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 rot="5400000">
            <a:off x="5383994" y="2721494"/>
            <a:ext cx="446340" cy="1680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 rot="5400000">
            <a:off x="7657815" y="2653534"/>
            <a:ext cx="446340" cy="16800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 rot="5400000">
            <a:off x="3599973" y="4218975"/>
            <a:ext cx="267653" cy="541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2825495" y="4730723"/>
            <a:ext cx="908304" cy="543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093" y="2838370"/>
            <a:ext cx="914400" cy="42862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 rot="5400000">
            <a:off x="5374270" y="2502574"/>
            <a:ext cx="492693" cy="112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0758881" y="147063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Thesis: p.26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38200" y="6311808"/>
            <a:ext cx="109439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Scaling</a:t>
            </a:r>
            <a:r>
              <a:rPr lang="en-GB" sz="2000" dirty="0"/>
              <a:t> = </a:t>
            </a:r>
            <a:r>
              <a:rPr lang="en-GB" sz="2000" dirty="0" smtClean="0"/>
              <a:t>identified </a:t>
            </a:r>
            <a:r>
              <a:rPr lang="en-GB" sz="2000" dirty="0"/>
              <a:t>a relevant problem and the solution for it, at least for some of the farmers </a:t>
            </a:r>
            <a:r>
              <a:rPr lang="en-GB" sz="2000" b="1" dirty="0"/>
              <a:t>(whom?)</a:t>
            </a:r>
          </a:p>
        </p:txBody>
      </p:sp>
    </p:spTree>
    <p:extLst>
      <p:ext uri="{BB962C8B-B14F-4D97-AF65-F5344CB8AC3E}">
        <p14:creationId xmlns:p14="http://schemas.microsoft.com/office/powerpoint/2010/main" val="363977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1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 messages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Matrix </a:t>
            </a:r>
            <a:r>
              <a:rPr lang="en-GB" dirty="0"/>
              <a:t>of farm and farmer </a:t>
            </a:r>
            <a:r>
              <a:rPr lang="en-GB" dirty="0" smtClean="0"/>
              <a:t>characteristics (framework)</a:t>
            </a:r>
          </a:p>
          <a:p>
            <a:r>
              <a:rPr lang="en-GB" dirty="0" smtClean="0"/>
              <a:t>‘Gender </a:t>
            </a:r>
            <a:r>
              <a:rPr lang="en-GB" dirty="0"/>
              <a:t>analysis in farming systems and action </a:t>
            </a:r>
            <a:r>
              <a:rPr lang="en-GB" dirty="0" smtClean="0"/>
              <a:t>research’</a:t>
            </a:r>
          </a:p>
          <a:p>
            <a:r>
              <a:rPr lang="en-GB" dirty="0" smtClean="0"/>
              <a:t>Weighted-scoring</a:t>
            </a:r>
          </a:p>
          <a:p>
            <a:r>
              <a:rPr lang="en-GB" dirty="0"/>
              <a:t>Responsible </a:t>
            </a:r>
            <a:r>
              <a:rPr lang="en-GB" dirty="0" smtClean="0"/>
              <a:t>scaling</a:t>
            </a:r>
          </a:p>
          <a:p>
            <a:pPr lvl="1"/>
            <a:endParaRPr lang="en-GB" dirty="0"/>
          </a:p>
          <a:p>
            <a:r>
              <a:rPr lang="en-GB" dirty="0" smtClean="0"/>
              <a:t>Effort with our partners, with the farmers</a:t>
            </a:r>
          </a:p>
          <a:p>
            <a:r>
              <a:rPr lang="en-GB" dirty="0" smtClean="0"/>
              <a:t>Knowledge/data </a:t>
            </a:r>
            <a:r>
              <a:rPr lang="en-GB" dirty="0" smtClean="0">
                <a:sym typeface="Wingdings" panose="05000000000000000000" pitchFamily="2" charset="2"/>
              </a:rPr>
              <a:t> structure  learning/impact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96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82296" y="-10886"/>
            <a:ext cx="12399264" cy="6955972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503068" y="683159"/>
            <a:ext cx="2324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chemeClr val="bg1"/>
                </a:solidFill>
              </a:rPr>
              <a:t>Thank you!</a:t>
            </a:r>
            <a:endParaRPr lang="en-GB" sz="36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65" y="3571726"/>
            <a:ext cx="3034955" cy="3286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065" y="1885067"/>
            <a:ext cx="2728441" cy="11816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38" y="21589"/>
            <a:ext cx="5192623" cy="692349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873563" y="6226628"/>
            <a:ext cx="3309257" cy="67491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66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Detailed results: Impact assessment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Model results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 smtClean="0"/>
              <a:t>Duko</a:t>
            </a:r>
            <a:r>
              <a:rPr lang="en-GB" dirty="0" smtClean="0"/>
              <a:t>: </a:t>
            </a:r>
            <a:r>
              <a:rPr lang="en-GB" dirty="0" smtClean="0">
                <a:solidFill>
                  <a:srgbClr val="00B050"/>
                </a:solidFill>
              </a:rPr>
              <a:t>P2,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LRE+HRE: </a:t>
            </a:r>
            <a:r>
              <a:rPr lang="en-GB" dirty="0" smtClean="0">
                <a:solidFill>
                  <a:srgbClr val="00B050"/>
                </a:solidFill>
              </a:rPr>
              <a:t>P4+P5</a:t>
            </a:r>
            <a:r>
              <a:rPr lang="en-GB" dirty="0" smtClean="0"/>
              <a:t>, </a:t>
            </a:r>
            <a:r>
              <a:rPr lang="en-GB" dirty="0" smtClean="0">
                <a:solidFill>
                  <a:srgbClr val="FF0000"/>
                </a:solidFill>
              </a:rPr>
              <a:t>P3</a:t>
            </a:r>
          </a:p>
          <a:p>
            <a:pPr marL="0" indent="0">
              <a:buNone/>
            </a:pPr>
            <a:r>
              <a:rPr lang="en-GB" dirty="0" err="1" smtClean="0"/>
              <a:t>Zanko</a:t>
            </a:r>
            <a:r>
              <a:rPr lang="en-GB" dirty="0" smtClean="0"/>
              <a:t>: </a:t>
            </a:r>
            <a:r>
              <a:rPr lang="en-GB" dirty="0" smtClean="0">
                <a:solidFill>
                  <a:srgbClr val="00B050"/>
                </a:solidFill>
              </a:rPr>
              <a:t>P3 and P4+P5 (soy)</a:t>
            </a:r>
          </a:p>
          <a:p>
            <a:pPr marL="0" indent="0">
              <a:buNone/>
            </a:pPr>
            <a:r>
              <a:rPr lang="en-GB" dirty="0" err="1" smtClean="0"/>
              <a:t>Nyangua</a:t>
            </a:r>
            <a:r>
              <a:rPr lang="en-GB" dirty="0" smtClean="0"/>
              <a:t>: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LRE: </a:t>
            </a:r>
            <a:r>
              <a:rPr lang="en-GB" dirty="0" smtClean="0">
                <a:solidFill>
                  <a:srgbClr val="00B050"/>
                </a:solidFill>
              </a:rPr>
              <a:t>P2-P5,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MRE: </a:t>
            </a:r>
            <a:r>
              <a:rPr lang="en-GB" dirty="0" smtClean="0">
                <a:solidFill>
                  <a:srgbClr val="00B050"/>
                </a:solidFill>
              </a:rPr>
              <a:t>P1,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HRE: </a:t>
            </a:r>
            <a:r>
              <a:rPr lang="en-GB" dirty="0" smtClean="0">
                <a:solidFill>
                  <a:srgbClr val="FF0000"/>
                </a:solidFill>
              </a:rPr>
              <a:t>P3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Farmer realities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LREs </a:t>
            </a:r>
            <a:r>
              <a:rPr lang="en-GB" dirty="0" smtClean="0"/>
              <a:t>(UER, UWR): </a:t>
            </a:r>
            <a:r>
              <a:rPr lang="en-GB" dirty="0" smtClean="0">
                <a:solidFill>
                  <a:srgbClr val="FF0000"/>
                </a:solidFill>
              </a:rPr>
              <a:t>least positive</a:t>
            </a: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HREs</a:t>
            </a:r>
            <a:r>
              <a:rPr lang="en-GB" dirty="0" smtClean="0"/>
              <a:t>: </a:t>
            </a:r>
            <a:r>
              <a:rPr lang="en-GB" dirty="0" smtClean="0">
                <a:solidFill>
                  <a:srgbClr val="00B050"/>
                </a:solidFill>
              </a:rPr>
              <a:t>no/low negative scores</a:t>
            </a:r>
          </a:p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Women: </a:t>
            </a:r>
            <a:r>
              <a:rPr lang="en-GB" dirty="0" smtClean="0"/>
              <a:t>more positive than men</a:t>
            </a:r>
          </a:p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HRE</a:t>
            </a:r>
            <a:r>
              <a:rPr lang="en-GB" dirty="0" smtClean="0"/>
              <a:t>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HHH and son </a:t>
            </a:r>
            <a:r>
              <a:rPr lang="en-GB" dirty="0" smtClean="0"/>
              <a:t>(NR):</a:t>
            </a:r>
            <a:r>
              <a:rPr lang="en-GB" dirty="0" smtClean="0">
                <a:solidFill>
                  <a:srgbClr val="FF0000"/>
                </a:solidFill>
              </a:rPr>
              <a:t> acceptability</a:t>
            </a:r>
          </a:p>
          <a:p>
            <a:r>
              <a:rPr lang="en-GB" dirty="0" smtClean="0"/>
              <a:t>UWR: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LRE: </a:t>
            </a:r>
            <a:r>
              <a:rPr lang="en-GB" dirty="0" smtClean="0">
                <a:solidFill>
                  <a:srgbClr val="FF0000"/>
                </a:solidFill>
              </a:rPr>
              <a:t>P3</a:t>
            </a:r>
            <a:r>
              <a:rPr lang="en-GB" dirty="0" smtClean="0"/>
              <a:t>;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MRE and HRE</a:t>
            </a:r>
            <a:r>
              <a:rPr lang="en-GB" dirty="0" smtClean="0"/>
              <a:t>: </a:t>
            </a:r>
            <a:r>
              <a:rPr lang="en-GB" dirty="0" smtClean="0">
                <a:solidFill>
                  <a:srgbClr val="00B050"/>
                </a:solidFill>
              </a:rPr>
              <a:t>P3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66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1158240" y="1056640"/>
            <a:ext cx="9977119" cy="52425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0560" y="355600"/>
            <a:ext cx="2850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Model results (</a:t>
            </a:r>
            <a:r>
              <a:rPr lang="en-GB" dirty="0" err="1" smtClean="0"/>
              <a:t>FarmDESIGN</a:t>
            </a:r>
            <a:r>
              <a:rPr lang="en-GB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32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hD WUR\2_Project Work\AR_2017\March April May 2017\Data\Nyangua\Game land alloc\Lumix Cam\P120065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248" y="1700808"/>
            <a:ext cx="7785193" cy="40324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 descr="D:\PhD WUR\2_Project Work\AR_2017\March April May 2017\Data\Nyangua\Game land alloc\Thibaults Camera\DSCN707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2" y="5013177"/>
            <a:ext cx="2129850" cy="16691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7" name="Picture 6" descr="D:\PhD WUR\2_Project Work\AR_2017\March April May 2017\Data\Nyangua\Game land alloc\Lumix Cam\P12006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105" y="1412776"/>
            <a:ext cx="6298167" cy="47525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81200" y="483670"/>
            <a:ext cx="8229600" cy="840125"/>
          </a:xfrm>
        </p:spPr>
        <p:txBody>
          <a:bodyPr/>
          <a:lstStyle/>
          <a:p>
            <a:pPr algn="ctr"/>
            <a:r>
              <a:rPr lang="en-GB" b="1" dirty="0" smtClean="0"/>
              <a:t>Negotiation - Evaluation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43594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PhD WUR\2_Project Work\AR_2017\March April May 2017\Data\Nyangua\Game land alloc\Lumix Cam\P120061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41" y="2107776"/>
            <a:ext cx="2741295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 descr="D:\PhD WUR\2_Project Work\AR_2017\March April May 2017\Data\Nyangua\Game land alloc\Lumix Cam\P12006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9" y="2157942"/>
            <a:ext cx="2675255" cy="20072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Picture 5" descr="D:\PhD WUR\2_Project Work\AR_2017\March April May 2017\Data\Nyangua\Game land alloc\Lumix Cam\P12006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192" y="2107142"/>
            <a:ext cx="2743200" cy="20580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6" descr="D:\PhD WUR\2_Project Work\AR_2017\March April May 2017\Data\Nyangua\Game land alloc\Lumix Cam\P12006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529" y="4323123"/>
            <a:ext cx="2675255" cy="162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8" name="Picture 7" descr="D:\PhD WUR\2_Project Work\AR_2017\March April May 2017\Data\Nyangua\Game land alloc\Lumix Cam\P120064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912" y="4323123"/>
            <a:ext cx="2728719" cy="162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8" descr="D:\PhD WUR\2_Project Work\AR_2017\March April May 2017\Data\Nyangua\Game land alloc\Lumix Cam\P120064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192" y="4323123"/>
            <a:ext cx="2743200" cy="16215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123792" y="818781"/>
            <a:ext cx="8229600" cy="840125"/>
          </a:xfrm>
        </p:spPr>
        <p:txBody>
          <a:bodyPr/>
          <a:lstStyle/>
          <a:p>
            <a:pPr algn="ctr"/>
            <a:r>
              <a:rPr lang="en-GB" b="1" dirty="0" smtClean="0"/>
              <a:t>Men – Women – Oldest Son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26206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PhD WUR\2_Project Work\AR_2017\March April May 2017\Data\Duko\Impressions\P12106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439"/>
            <a:ext cx="12192000" cy="915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Rectangle 86"/>
          <p:cNvSpPr/>
          <p:nvPr/>
        </p:nvSpPr>
        <p:spPr>
          <a:xfrm>
            <a:off x="9960429" y="5919694"/>
            <a:ext cx="1839686" cy="83297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Rectangle 85"/>
          <p:cNvSpPr/>
          <p:nvPr/>
        </p:nvSpPr>
        <p:spPr>
          <a:xfrm>
            <a:off x="7944116" y="5931170"/>
            <a:ext cx="1839686" cy="83297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2" descr="Image result for ghana on glo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07" y="480559"/>
            <a:ext cx="2806990" cy="292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8674" y="591418"/>
            <a:ext cx="6976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/>
              <a:t>Africa RISING: Technology packages</a:t>
            </a:r>
            <a:endParaRPr lang="en-GB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69452" y="2041529"/>
            <a:ext cx="2269596" cy="64633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3600" b="1" dirty="0"/>
              <a:t>f</a:t>
            </a:r>
            <a:r>
              <a:rPr lang="en-GB" sz="3600" b="1" dirty="0" smtClean="0"/>
              <a:t>or whom?</a:t>
            </a:r>
            <a:endParaRPr lang="en-GB" sz="3600" b="1" dirty="0"/>
          </a:p>
        </p:txBody>
      </p:sp>
      <p:sp>
        <p:nvSpPr>
          <p:cNvPr id="12" name="Arc 11"/>
          <p:cNvSpPr/>
          <p:nvPr/>
        </p:nvSpPr>
        <p:spPr>
          <a:xfrm rot="16606576" flipH="1">
            <a:off x="815841" y="1328762"/>
            <a:ext cx="3045111" cy="1949720"/>
          </a:xfrm>
          <a:prstGeom prst="arc">
            <a:avLst>
              <a:gd name="adj1" fmla="val 16054521"/>
              <a:gd name="adj2" fmla="val 20991706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1861458" y="4059710"/>
            <a:ext cx="1839686" cy="184034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3886201" y="4059710"/>
            <a:ext cx="1839686" cy="184034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5910944" y="4081543"/>
            <a:ext cx="1839686" cy="184034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7935687" y="4059709"/>
            <a:ext cx="1839686" cy="1862181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9960430" y="4059708"/>
            <a:ext cx="1839686" cy="1862181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872" y="4671251"/>
            <a:ext cx="758613" cy="116867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8674" y="5117526"/>
            <a:ext cx="833831" cy="71794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2679" y="5024039"/>
            <a:ext cx="1025185" cy="83506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0732" y="4640554"/>
            <a:ext cx="1351868" cy="118031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7177" y="4779160"/>
            <a:ext cx="1686191" cy="67673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1866624" y="4059871"/>
            <a:ext cx="450000" cy="450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1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82046" y="4062957"/>
            <a:ext cx="450000" cy="450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905711" y="4079875"/>
            <a:ext cx="450000" cy="450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3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938228" y="4068989"/>
            <a:ext cx="450000" cy="450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9968692" y="4068989"/>
            <a:ext cx="450000" cy="4500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5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164" y="4104313"/>
            <a:ext cx="997698" cy="99769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87" y="4031026"/>
            <a:ext cx="997698" cy="99769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386" y="4011022"/>
            <a:ext cx="997698" cy="99769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95742" y="5013872"/>
            <a:ext cx="667433" cy="790273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89950" y="5146614"/>
            <a:ext cx="582827" cy="67425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89986" y="5182993"/>
            <a:ext cx="520400" cy="629958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132586" y="4179087"/>
            <a:ext cx="528940" cy="680065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63113" y="5049669"/>
            <a:ext cx="763282" cy="763282"/>
          </a:xfrm>
          <a:prstGeom prst="rect">
            <a:avLst/>
          </a:prstGeom>
        </p:spPr>
      </p:pic>
      <p:sp>
        <p:nvSpPr>
          <p:cNvPr id="53" name="Rectangle 52"/>
          <p:cNvSpPr/>
          <p:nvPr/>
        </p:nvSpPr>
        <p:spPr>
          <a:xfrm>
            <a:off x="1861458" y="5921890"/>
            <a:ext cx="1839686" cy="83297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Rectangle 53"/>
          <p:cNvSpPr/>
          <p:nvPr/>
        </p:nvSpPr>
        <p:spPr>
          <a:xfrm>
            <a:off x="3886201" y="5894734"/>
            <a:ext cx="1839686" cy="83297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Rectangle 55"/>
          <p:cNvSpPr/>
          <p:nvPr/>
        </p:nvSpPr>
        <p:spPr>
          <a:xfrm>
            <a:off x="5909715" y="5907128"/>
            <a:ext cx="1839686" cy="832977"/>
          </a:xfrm>
          <a:prstGeom prst="rect">
            <a:avLst/>
          </a:prstGeom>
          <a:solidFill>
            <a:srgbClr val="FFFFFF">
              <a:alpha val="61176"/>
            </a:srgb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2037196" y="604174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2180092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2318686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4081255" y="6031314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4224151" y="6041544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4362745" y="6041544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6120471" y="604174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6263367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6401961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8120784" y="604174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8263680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8402274" y="6051971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10134930" y="6020952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10277826" y="6031182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10416420" y="6031182"/>
            <a:ext cx="108856" cy="54428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Picture 8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66227" y="6020952"/>
            <a:ext cx="584409" cy="58440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09634" y="6031909"/>
            <a:ext cx="584409" cy="584409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76727" y="6031909"/>
            <a:ext cx="584409" cy="584409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066797" y="5999187"/>
            <a:ext cx="584409" cy="584409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20859" y="6041544"/>
            <a:ext cx="584409" cy="58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6" grpId="0" animBg="1"/>
      <p:bldP spid="8" grpId="0"/>
      <p:bldP spid="10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53" grpId="0" animBg="1"/>
      <p:bldP spid="54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936" y="1219211"/>
            <a:ext cx="1115933" cy="1115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17" y="1263925"/>
            <a:ext cx="1322138" cy="132213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59" y="2385752"/>
            <a:ext cx="1134417" cy="11344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482" y="1355828"/>
            <a:ext cx="1081660" cy="10816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735" y="1996603"/>
            <a:ext cx="860805" cy="86080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241" y="1822694"/>
            <a:ext cx="701512" cy="70151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77" y="2511526"/>
            <a:ext cx="805541" cy="80554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flipH="1">
            <a:off x="1262043" y="433254"/>
            <a:ext cx="5007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/>
              <a:t>For which farms or farmers? </a:t>
            </a:r>
            <a:endParaRPr lang="en-GB" sz="3200" b="1" dirty="0"/>
          </a:p>
        </p:txBody>
      </p:sp>
      <p:pic>
        <p:nvPicPr>
          <p:cNvPr id="23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908" y="4408695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29" y="4762704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121" y="4741897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611" y="4519037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830" y="4810211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7" y="4983540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213" y="4341447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66" y="4255176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67" y="4880506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17" y="4385989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833" y="4320894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952" y="2093434"/>
            <a:ext cx="1115933" cy="1115933"/>
          </a:xfrm>
          <a:prstGeom prst="rect">
            <a:avLst/>
          </a:prstGeom>
        </p:spPr>
      </p:pic>
      <p:pic>
        <p:nvPicPr>
          <p:cNvPr id="56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715" y="4873238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538999" y="1546344"/>
            <a:ext cx="3423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Farm (households) differ!</a:t>
            </a:r>
            <a:endParaRPr lang="en-GB" sz="2400" b="1" dirty="0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746" y="2216475"/>
            <a:ext cx="1182008" cy="1182008"/>
          </a:xfrm>
          <a:prstGeom prst="rect">
            <a:avLst/>
          </a:prstGeom>
        </p:spPr>
      </p:pic>
      <p:cxnSp>
        <p:nvCxnSpPr>
          <p:cNvPr id="63" name="Straight Arrow Connector 62"/>
          <p:cNvCxnSpPr/>
          <p:nvPr/>
        </p:nvCxnSpPr>
        <p:spPr>
          <a:xfrm>
            <a:off x="7451754" y="2806444"/>
            <a:ext cx="48973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996011" y="2615328"/>
            <a:ext cx="1127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/>
              <a:t>Statistics</a:t>
            </a:r>
            <a:endParaRPr lang="en-GB" sz="2000" b="1" dirty="0"/>
          </a:p>
        </p:txBody>
      </p:sp>
      <p:cxnSp>
        <p:nvCxnSpPr>
          <p:cNvPr id="65" name="Straight Arrow Connector 64"/>
          <p:cNvCxnSpPr/>
          <p:nvPr/>
        </p:nvCxnSpPr>
        <p:spPr>
          <a:xfrm>
            <a:off x="9204354" y="2815383"/>
            <a:ext cx="48973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8092540" y="2981586"/>
            <a:ext cx="922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>
                    <a:lumMod val="50000"/>
                  </a:schemeClr>
                </a:solidFill>
              </a:rPr>
              <a:t>PCA, CA</a:t>
            </a:r>
            <a:endParaRPr lang="en-GB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47827" y="2865609"/>
            <a:ext cx="66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610" y="1826387"/>
            <a:ext cx="509814" cy="509814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641" y="2482456"/>
            <a:ext cx="701512" cy="701512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595" y="1822694"/>
            <a:ext cx="509814" cy="509814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065" y="1815694"/>
            <a:ext cx="509814" cy="509814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595" y="2446572"/>
            <a:ext cx="701512" cy="701512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18" y="2464514"/>
            <a:ext cx="701512" cy="701512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698" y="3331854"/>
            <a:ext cx="985621" cy="985621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7912736" y="2279848"/>
            <a:ext cx="1325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 smtClean="0">
                <a:solidFill>
                  <a:schemeClr val="bg1">
                    <a:lumMod val="50000"/>
                  </a:schemeClr>
                </a:solidFill>
              </a:rPr>
              <a:t>multivariate</a:t>
            </a:r>
            <a:endParaRPr lang="en-GB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498065" y="1804808"/>
            <a:ext cx="1234344" cy="570058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Rounded Rectangle 82"/>
          <p:cNvSpPr/>
          <p:nvPr/>
        </p:nvSpPr>
        <p:spPr>
          <a:xfrm>
            <a:off x="10203983" y="2464514"/>
            <a:ext cx="1687311" cy="719453"/>
          </a:xfrm>
          <a:prstGeom prst="round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Rounded Rectangle 83"/>
          <p:cNvSpPr/>
          <p:nvPr/>
        </p:nvSpPr>
        <p:spPr>
          <a:xfrm>
            <a:off x="10856610" y="3342260"/>
            <a:ext cx="875799" cy="999201"/>
          </a:xfrm>
          <a:prstGeom prst="round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Rectangle 96"/>
          <p:cNvSpPr/>
          <p:nvPr/>
        </p:nvSpPr>
        <p:spPr>
          <a:xfrm>
            <a:off x="585893" y="3914818"/>
            <a:ext cx="2307771" cy="1648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8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743" y="4982770"/>
            <a:ext cx="576092" cy="57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28" y="4206678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556" y="4247990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851" y="4209972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294" y="5096535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033" y="4240478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6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488" y="4219273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498" y="4207280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513" y="5084370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" y="5086216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368" y="5088043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661" y="5098538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" name="TextBox 109"/>
          <p:cNvSpPr txBox="1"/>
          <p:nvPr/>
        </p:nvSpPr>
        <p:spPr>
          <a:xfrm>
            <a:off x="10631145" y="1256253"/>
            <a:ext cx="110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Chapter 2</a:t>
            </a:r>
            <a:endParaRPr lang="en-GB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12" name="Straight Arrow Connector 111"/>
          <p:cNvCxnSpPr/>
          <p:nvPr/>
        </p:nvCxnSpPr>
        <p:spPr>
          <a:xfrm>
            <a:off x="2721273" y="4810211"/>
            <a:ext cx="48973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3352794" y="4610156"/>
            <a:ext cx="1426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/>
              <a:t>Individuals!</a:t>
            </a:r>
            <a:endParaRPr lang="en-GB" sz="20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7146523" y="4727203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Chapter 3</a:t>
            </a:r>
            <a:endParaRPr lang="en-GB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306" y="2309588"/>
            <a:ext cx="1134417" cy="11344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642" y="1282816"/>
            <a:ext cx="749781" cy="749781"/>
          </a:xfrm>
          <a:prstGeom prst="rect">
            <a:avLst/>
          </a:prstGeom>
        </p:spPr>
      </p:pic>
      <p:pic>
        <p:nvPicPr>
          <p:cNvPr id="8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848" y="4408695"/>
            <a:ext cx="965588" cy="96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851" y="4498536"/>
            <a:ext cx="888645" cy="88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423" y="4498536"/>
            <a:ext cx="437113" cy="86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06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4" grpId="0"/>
      <p:bldP spid="67" grpId="0"/>
      <p:bldP spid="68" grpId="0"/>
      <p:bldP spid="81" grpId="0"/>
      <p:bldP spid="82" grpId="0" animBg="1"/>
      <p:bldP spid="83" grpId="0" animBg="1"/>
      <p:bldP spid="84" grpId="0" animBg="1"/>
      <p:bldP spid="97" grpId="0" animBg="1"/>
      <p:bldP spid="110" grpId="0"/>
      <p:bldP spid="113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275" y="1714231"/>
            <a:ext cx="805541" cy="8055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353" y="1758453"/>
            <a:ext cx="1102532" cy="11025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467" y="1540739"/>
            <a:ext cx="1102532" cy="11025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031" y="1499425"/>
            <a:ext cx="1373551" cy="13735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453" y="1454944"/>
            <a:ext cx="1512788" cy="15127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328" y="1897083"/>
            <a:ext cx="805541" cy="8055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073" y="1897083"/>
            <a:ext cx="805541" cy="8055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581" y="1758453"/>
            <a:ext cx="1102532" cy="1102532"/>
          </a:xfrm>
          <a:prstGeom prst="rect">
            <a:avLst/>
          </a:prstGeom>
        </p:spPr>
      </p:pic>
      <p:pic>
        <p:nvPicPr>
          <p:cNvPr id="12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734" y="2967732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84" y="4169304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354" y="4208434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648" y="4182627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55" y="3647513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483" y="3613267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962" y="4178211"/>
            <a:ext cx="257377" cy="51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678" y="4249607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016" y="3011757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105" y="4187163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713" y="4299722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986" y="4232741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2941" y="3679691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687" y="3661506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220" y="4309441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522" y="4289112"/>
            <a:ext cx="208320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549" y="3061872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799" y="3640548"/>
            <a:ext cx="399737" cy="39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249" y="3679691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687" y="3661506"/>
            <a:ext cx="424717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4286" y="3678680"/>
            <a:ext cx="380209" cy="38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589" y="3685459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3122617" y="429040"/>
            <a:ext cx="5735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/>
              <a:t>On farm and farmer diversity</a:t>
            </a:r>
            <a:endParaRPr lang="en-GB" sz="3600" b="1" dirty="0"/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1298714" y="5809042"/>
            <a:ext cx="705076" cy="1088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2262779" y="5496763"/>
            <a:ext cx="8578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 smtClean="0"/>
              <a:t>What technology package works for whom?</a:t>
            </a:r>
            <a:endParaRPr lang="en-GB" sz="3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0069847" y="6143094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Chapter 4</a:t>
            </a:r>
            <a:endParaRPr lang="en-GB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6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157" y="4253859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430" y="4249607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84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82" y="1697041"/>
            <a:ext cx="3514725" cy="334327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26782" y="1173821"/>
            <a:ext cx="2171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/>
              <a:t>Africa RISING</a:t>
            </a:r>
            <a:endParaRPr lang="en-GB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02203" y="424542"/>
            <a:ext cx="27300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smtClean="0"/>
              <a:t>Data collection</a:t>
            </a:r>
            <a:endParaRPr lang="en-GB" sz="32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934" y="2914208"/>
            <a:ext cx="673469" cy="67346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832" y="2634724"/>
            <a:ext cx="957932" cy="95793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687" y="3060949"/>
            <a:ext cx="529218" cy="52921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24807" y="1905381"/>
            <a:ext cx="1119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Northern </a:t>
            </a:r>
          </a:p>
          <a:p>
            <a:pPr algn="ctr"/>
            <a:r>
              <a:rPr lang="en-GB" b="1" dirty="0" smtClean="0"/>
              <a:t>Region</a:t>
            </a:r>
            <a:endParaRPr lang="en-GB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542729" y="1915337"/>
            <a:ext cx="1277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Upper East </a:t>
            </a:r>
          </a:p>
          <a:p>
            <a:pPr algn="ctr"/>
            <a:r>
              <a:rPr lang="en-GB" b="1" dirty="0" smtClean="0"/>
              <a:t>Region</a:t>
            </a:r>
            <a:endParaRPr lang="en-GB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621349" y="1905380"/>
            <a:ext cx="1371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/>
              <a:t>Upper West </a:t>
            </a:r>
          </a:p>
          <a:p>
            <a:pPr algn="ctr"/>
            <a:r>
              <a:rPr lang="en-GB" b="1" dirty="0" smtClean="0"/>
              <a:t>Region</a:t>
            </a:r>
            <a:endParaRPr lang="en-GB" b="1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3031" y="2914208"/>
            <a:ext cx="673469" cy="67346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29" y="2634724"/>
            <a:ext cx="957932" cy="95793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784" y="3060949"/>
            <a:ext cx="529218" cy="52921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596" y="2861467"/>
            <a:ext cx="673469" cy="6734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494" y="2581983"/>
            <a:ext cx="957932" cy="95793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349" y="3008208"/>
            <a:ext cx="529218" cy="529218"/>
          </a:xfrm>
          <a:prstGeom prst="rect">
            <a:avLst/>
          </a:prstGeom>
        </p:spPr>
      </p:pic>
      <p:pic>
        <p:nvPicPr>
          <p:cNvPr id="2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333" y="4309436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069" y="5514080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4267200" y="3184013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N=9</a:t>
            </a:r>
            <a:endParaRPr lang="en-GB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279043" y="4958043"/>
            <a:ext cx="683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N=24</a:t>
            </a:r>
            <a:endParaRPr lang="en-GB" b="1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2886" y="237780"/>
            <a:ext cx="1182008" cy="1182008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0720967" y="886914"/>
            <a:ext cx="66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4308645" y="3672044"/>
            <a:ext cx="2298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FarmDESIGN model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308645" y="6142280"/>
            <a:ext cx="3089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Weighted scoring technique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425" y="2006413"/>
            <a:ext cx="511629" cy="51162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425" y="4056693"/>
            <a:ext cx="511629" cy="51162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27425" y="2518042"/>
            <a:ext cx="551792" cy="55179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548998" y="4528747"/>
            <a:ext cx="551792" cy="55179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2984" y="3073515"/>
            <a:ext cx="398604" cy="39860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2984" y="5103265"/>
            <a:ext cx="398604" cy="39860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75411" y="5591877"/>
            <a:ext cx="415655" cy="415655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527425" y="6097540"/>
            <a:ext cx="551792" cy="551792"/>
          </a:xfrm>
          <a:prstGeom prst="rect">
            <a:avLst/>
          </a:prstGeom>
        </p:spPr>
      </p:pic>
      <p:pic>
        <p:nvPicPr>
          <p:cNvPr id="5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09" y="5514080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188" y="4312508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693" y="5514080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792" y="4958043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4446" y="4276719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4182" y="5481363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572" y="4279791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222" y="5481363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301" y="4279791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806" y="5481363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87" y="4246145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423" y="5450789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176" y="4894752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813" y="4249217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463" y="5450789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562" y="4894752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542" y="4249217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047" y="5450789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D:\PhD WUR\3_Journal articles\3_Inter AND Intra\Paper 1\images\improved farm maps\icons\man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146" y="4894752"/>
            <a:ext cx="414558" cy="41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1308" y="4891957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468" y="4917374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3" descr="D:\PhD WUR\3_Journal articles\3_Inter AND Intra\Paper 1\images\improved farm maps\icons\woma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680" y="4920146"/>
            <a:ext cx="244583" cy="486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 descr="D:\PhD WUR\9_conferences\Tropentag\2016\ppt\images for ppt\Cooking pot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172" y="4239126"/>
            <a:ext cx="1999060" cy="168282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37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33" grpId="0"/>
      <p:bldP spid="34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Findings: Technology Evaluation</a:t>
            </a:r>
            <a:endParaRPr lang="en-GB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Model results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4940526" cy="1076325"/>
          </a:xfrm>
        </p:spPr>
        <p:txBody>
          <a:bodyPr/>
          <a:lstStyle/>
          <a:p>
            <a:r>
              <a:rPr lang="en-GB" dirty="0" smtClean="0"/>
              <a:t>Poor households benefit most</a:t>
            </a:r>
          </a:p>
          <a:p>
            <a:r>
              <a:rPr lang="en-GB" dirty="0" smtClean="0"/>
              <a:t> Trade-off: profit vs. labour</a:t>
            </a:r>
          </a:p>
          <a:p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Farmer realities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6172200" y="2576286"/>
            <a:ext cx="5183188" cy="3684588"/>
          </a:xfrm>
        </p:spPr>
        <p:txBody>
          <a:bodyPr/>
          <a:lstStyle/>
          <a:p>
            <a:r>
              <a:rPr lang="en-GB" dirty="0" smtClean="0"/>
              <a:t>Investment costs too high!</a:t>
            </a:r>
          </a:p>
          <a:p>
            <a:r>
              <a:rPr lang="en-GB" dirty="0" smtClean="0"/>
              <a:t>Labour constraint</a:t>
            </a:r>
            <a:endParaRPr lang="en-GB" dirty="0"/>
          </a:p>
          <a:p>
            <a:r>
              <a:rPr lang="en-GB" dirty="0" smtClean="0"/>
              <a:t>Women more positive than men</a:t>
            </a:r>
          </a:p>
          <a:p>
            <a:r>
              <a:rPr lang="en-GB" dirty="0" smtClean="0"/>
              <a:t>Techniques &gt; technologies</a:t>
            </a:r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7242" y="2271033"/>
            <a:ext cx="805541" cy="8055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168" y="2576286"/>
            <a:ext cx="596897" cy="5968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938" y="4749297"/>
            <a:ext cx="805541" cy="80554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898" y="4921105"/>
            <a:ext cx="596897" cy="5968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217" y="4598077"/>
            <a:ext cx="957932" cy="95793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5616" y="5699023"/>
            <a:ext cx="4750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ym typeface="Wingdings" panose="05000000000000000000" pitchFamily="2" charset="2"/>
              </a:rPr>
              <a:t> Household-level decision-making</a:t>
            </a:r>
            <a:endParaRPr lang="en-GB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898328" y="3856785"/>
            <a:ext cx="1520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Adoption?</a:t>
            </a:r>
            <a:endParaRPr lang="en-GB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002100" y="4504426"/>
            <a:ext cx="1299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</a:rPr>
              <a:t>nterests</a:t>
            </a:r>
            <a:endParaRPr lang="en-GB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72830" y="5051382"/>
            <a:ext cx="2369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1">
                    <a:lumMod val="50000"/>
                  </a:schemeClr>
                </a:solidFill>
              </a:rPr>
              <a:t>S</a:t>
            </a: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</a:rPr>
              <a:t>hared resources</a:t>
            </a:r>
            <a:endParaRPr lang="en-GB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82091" y="4494302"/>
            <a:ext cx="2109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1">
                    <a:lumMod val="50000"/>
                  </a:schemeClr>
                </a:solidFill>
              </a:rPr>
              <a:t>P</a:t>
            </a:r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</a:rPr>
              <a:t>ower position</a:t>
            </a:r>
            <a:endParaRPr lang="en-GB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84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6064" y="414854"/>
            <a:ext cx="10515600" cy="1325563"/>
          </a:xfrm>
        </p:spPr>
        <p:txBody>
          <a:bodyPr/>
          <a:lstStyle/>
          <a:p>
            <a:r>
              <a:rPr lang="en-GB" b="1" dirty="0" smtClean="0"/>
              <a:t>Serious game: Simulate a negotiation</a:t>
            </a:r>
            <a:endParaRPr lang="en-GB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243111" y="230188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Chapter 6</a:t>
            </a:r>
            <a:endParaRPr lang="en-GB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Picture 4" descr="D:\PhD WUR\2_Project Work\AR_2017\March April May 2017\Data\Nyangua\Game land alloc\Lumix Cam\P120058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90" y="1740417"/>
            <a:ext cx="7761514" cy="46255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9813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Game: Findings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7094" y="1832378"/>
            <a:ext cx="8271308" cy="4330678"/>
          </a:xfrm>
        </p:spPr>
        <p:txBody>
          <a:bodyPr>
            <a:noAutofit/>
          </a:bodyPr>
          <a:lstStyle/>
          <a:p>
            <a:pPr marL="571500" indent="-571500"/>
            <a:r>
              <a:rPr lang="en-GB" dirty="0"/>
              <a:t>Compromise</a:t>
            </a:r>
            <a:r>
              <a:rPr lang="en-GB" dirty="0" smtClean="0"/>
              <a:t>!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571500" indent="-571500"/>
            <a:r>
              <a:rPr lang="en-GB" dirty="0" smtClean="0"/>
              <a:t>Power distribution: game = reality</a:t>
            </a:r>
          </a:p>
          <a:p>
            <a:pPr marL="571500" indent="-571500"/>
            <a:r>
              <a:rPr lang="en-GB" dirty="0" smtClean="0">
                <a:sym typeface="Wingdings" panose="05000000000000000000" pitchFamily="2" charset="2"/>
              </a:rPr>
              <a:t>Power: use, overruled, withhold</a:t>
            </a:r>
          </a:p>
          <a:p>
            <a:pPr marL="0" indent="0">
              <a:buNone/>
            </a:pPr>
            <a:r>
              <a:rPr lang="en-GB" dirty="0" smtClean="0">
                <a:sym typeface="Wingdings" panose="05000000000000000000" pitchFamily="2" charset="2"/>
              </a:rPr>
              <a:t>       </a:t>
            </a:r>
            <a:r>
              <a:rPr lang="en-GB" dirty="0" smtClean="0"/>
              <a:t> </a:t>
            </a:r>
            <a:r>
              <a:rPr lang="en-GB" dirty="0"/>
              <a:t>importance in time and across decision </a:t>
            </a:r>
            <a:r>
              <a:rPr lang="en-GB" dirty="0" smtClean="0"/>
              <a:t>domains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56" y="2564301"/>
            <a:ext cx="1406872" cy="14068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28" y="2730477"/>
            <a:ext cx="1074521" cy="10745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988" y="1198451"/>
            <a:ext cx="4276725" cy="3086100"/>
          </a:xfrm>
          <a:prstGeom prst="rect">
            <a:avLst/>
          </a:prstGeom>
        </p:spPr>
      </p:pic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52295771"/>
              </p:ext>
            </p:extLst>
          </p:nvPr>
        </p:nvGraphicFramePr>
        <p:xfrm>
          <a:off x="8556312" y="1690688"/>
          <a:ext cx="3977531" cy="2863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Rectangle 9"/>
          <p:cNvSpPr/>
          <p:nvPr/>
        </p:nvSpPr>
        <p:spPr>
          <a:xfrm>
            <a:off x="4716988" y="1947672"/>
            <a:ext cx="924860" cy="1600200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96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98467" y="679269"/>
            <a:ext cx="7567749" cy="53296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Funnel-model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427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5625</TotalTime>
  <Words>389</Words>
  <Application>Microsoft Office PowerPoint</Application>
  <PresentationFormat>Widescreen</PresentationFormat>
  <Paragraphs>101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Office Theme</vt:lpstr>
      <vt:lpstr> On smallholder farm and farmer diversity </vt:lpstr>
      <vt:lpstr>PowerPoint Presentation</vt:lpstr>
      <vt:lpstr>PowerPoint Presentation</vt:lpstr>
      <vt:lpstr>PowerPoint Presentation</vt:lpstr>
      <vt:lpstr>PowerPoint Presentation</vt:lpstr>
      <vt:lpstr>Findings: Technology Evaluation</vt:lpstr>
      <vt:lpstr>Serious game: Simulate a negotiation</vt:lpstr>
      <vt:lpstr>Game: Findings</vt:lpstr>
      <vt:lpstr>Funnel-model</vt:lpstr>
      <vt:lpstr>Adoption model</vt:lpstr>
      <vt:lpstr>Matrix: farm and farmer diversity</vt:lpstr>
      <vt:lpstr>Examples</vt:lpstr>
      <vt:lpstr>Research for Development: 3 questions</vt:lpstr>
      <vt:lpstr>Main messages</vt:lpstr>
      <vt:lpstr>PowerPoint Presentation</vt:lpstr>
      <vt:lpstr>Detailed results: Impact assessment</vt:lpstr>
      <vt:lpstr>PowerPoint Presentation</vt:lpstr>
      <vt:lpstr>Negotiation - Evaluation</vt:lpstr>
      <vt:lpstr>Men – Women – Oldest Son</vt:lpstr>
    </vt:vector>
  </TitlesOfParts>
  <Company>Wageningen University and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 Comments</dc:creator>
  <cp:lastModifiedBy>Mirja Michalscheck</cp:lastModifiedBy>
  <cp:revision>102</cp:revision>
  <dcterms:created xsi:type="dcterms:W3CDTF">2019-01-11T12:48:36Z</dcterms:created>
  <dcterms:modified xsi:type="dcterms:W3CDTF">2019-05-15T08:02:10Z</dcterms:modified>
</cp:coreProperties>
</file>